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7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7" r:id="rId5"/>
    <p:sldId id="259" r:id="rId6"/>
    <p:sldId id="260" r:id="rId7"/>
    <p:sldId id="270" r:id="rId8"/>
    <p:sldId id="267" r:id="rId9"/>
    <p:sldId id="268" r:id="rId10"/>
    <p:sldId id="269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C06E7-6D1B-4FBA-9906-6F6E9C38A266}" v="2" dt="2022-01-20T16:39:40.611"/>
    <p1510:client id="{AEF542F9-0E7C-4D32-C88D-0CBDF639A172}" v="148" dt="2022-01-20T16:29:08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A. Bloomrose" userId="add148dc-76be-435e-b4ce-11a78c09848f" providerId="ADAL" clId="{849C06E7-6D1B-4FBA-9906-6F6E9C38A266}"/>
    <pc:docChg chg="undo custSel modSld">
      <pc:chgData name="Melissa A. Bloomrose" userId="add148dc-76be-435e-b4ce-11a78c09848f" providerId="ADAL" clId="{849C06E7-6D1B-4FBA-9906-6F6E9C38A266}" dt="2022-01-20T16:42:50.856" v="518" actId="20577"/>
      <pc:docMkLst>
        <pc:docMk/>
      </pc:docMkLst>
      <pc:sldChg chg="addSp modSp mod setBg">
        <pc:chgData name="Melissa A. Bloomrose" userId="add148dc-76be-435e-b4ce-11a78c09848f" providerId="ADAL" clId="{849C06E7-6D1B-4FBA-9906-6F6E9C38A266}" dt="2022-01-20T16:42:50.856" v="518" actId="20577"/>
        <pc:sldMkLst>
          <pc:docMk/>
          <pc:sldMk cId="1224596426" sldId="270"/>
        </pc:sldMkLst>
        <pc:spChg chg="mod">
          <ac:chgData name="Melissa A. Bloomrose" userId="add148dc-76be-435e-b4ce-11a78c09848f" providerId="ADAL" clId="{849C06E7-6D1B-4FBA-9906-6F6E9C38A266}" dt="2022-01-20T16:40:17.699" v="317" actId="26606"/>
          <ac:spMkLst>
            <pc:docMk/>
            <pc:sldMk cId="1224596426" sldId="270"/>
            <ac:spMk id="2" creationId="{E6E64FF5-9605-4257-B1C7-A799E98D8BD5}"/>
          </ac:spMkLst>
        </pc:spChg>
        <pc:spChg chg="mod">
          <ac:chgData name="Melissa A. Bloomrose" userId="add148dc-76be-435e-b4ce-11a78c09848f" providerId="ADAL" clId="{849C06E7-6D1B-4FBA-9906-6F6E9C38A266}" dt="2022-01-20T16:42:50.856" v="518" actId="20577"/>
          <ac:spMkLst>
            <pc:docMk/>
            <pc:sldMk cId="1224596426" sldId="270"/>
            <ac:spMk id="3" creationId="{AF0829A0-2609-4216-9ED5-1AC5B2F0B60F}"/>
          </ac:spMkLst>
        </pc:spChg>
        <pc:spChg chg="add">
          <ac:chgData name="Melissa A. Bloomrose" userId="add148dc-76be-435e-b4ce-11a78c09848f" providerId="ADAL" clId="{849C06E7-6D1B-4FBA-9906-6F6E9C38A266}" dt="2022-01-20T16:40:17.699" v="317" actId="26606"/>
          <ac:spMkLst>
            <pc:docMk/>
            <pc:sldMk cId="1224596426" sldId="270"/>
            <ac:spMk id="12" creationId="{A7AE9375-4664-4DB2-922D-2782A6E439AC}"/>
          </ac:spMkLst>
        </pc:spChg>
        <pc:spChg chg="add">
          <ac:chgData name="Melissa A. Bloomrose" userId="add148dc-76be-435e-b4ce-11a78c09848f" providerId="ADAL" clId="{849C06E7-6D1B-4FBA-9906-6F6E9C38A266}" dt="2022-01-20T16:40:17.699" v="317" actId="26606"/>
          <ac:spMkLst>
            <pc:docMk/>
            <pc:sldMk cId="1224596426" sldId="270"/>
            <ac:spMk id="16" creationId="{C87417AF-190E-4D6E-AFA6-7D3E84B0B430}"/>
          </ac:spMkLst>
        </pc:spChg>
        <pc:spChg chg="add">
          <ac:chgData name="Melissa A. Bloomrose" userId="add148dc-76be-435e-b4ce-11a78c09848f" providerId="ADAL" clId="{849C06E7-6D1B-4FBA-9906-6F6E9C38A266}" dt="2022-01-20T16:40:17.699" v="317" actId="26606"/>
          <ac:spMkLst>
            <pc:docMk/>
            <pc:sldMk cId="1224596426" sldId="270"/>
            <ac:spMk id="18" creationId="{80B30ED8-273E-4C07-8568-2FE5CC5C483D}"/>
          </ac:spMkLst>
        </pc:spChg>
        <pc:picChg chg="add mod">
          <ac:chgData name="Melissa A. Bloomrose" userId="add148dc-76be-435e-b4ce-11a78c09848f" providerId="ADAL" clId="{849C06E7-6D1B-4FBA-9906-6F6E9C38A266}" dt="2022-01-20T16:40:17.699" v="317" actId="26606"/>
          <ac:picMkLst>
            <pc:docMk/>
            <pc:sldMk cId="1224596426" sldId="270"/>
            <ac:picMk id="5" creationId="{49707974-A3B6-46D9-957D-1D670800CF4A}"/>
          </ac:picMkLst>
        </pc:picChg>
        <pc:picChg chg="add mod">
          <ac:chgData name="Melissa A. Bloomrose" userId="add148dc-76be-435e-b4ce-11a78c09848f" providerId="ADAL" clId="{849C06E7-6D1B-4FBA-9906-6F6E9C38A266}" dt="2022-01-20T16:41:46.190" v="448" actId="1076"/>
          <ac:picMkLst>
            <pc:docMk/>
            <pc:sldMk cId="1224596426" sldId="270"/>
            <ac:picMk id="7" creationId="{FE4CAC27-65B5-410E-819D-DF1F3F600981}"/>
          </ac:picMkLst>
        </pc:picChg>
        <pc:cxnChg chg="add">
          <ac:chgData name="Melissa A. Bloomrose" userId="add148dc-76be-435e-b4ce-11a78c09848f" providerId="ADAL" clId="{849C06E7-6D1B-4FBA-9906-6F6E9C38A266}" dt="2022-01-20T16:40:17.699" v="317" actId="26606"/>
          <ac:cxnSpMkLst>
            <pc:docMk/>
            <pc:sldMk cId="1224596426" sldId="270"/>
            <ac:cxnSpMk id="14" creationId="{EE504C98-6397-41C1-A8D8-2D9C4ED307E0}"/>
          </ac:cxnSpMkLst>
        </pc:cxnChg>
      </pc:sldChg>
    </pc:docChg>
  </pc:docChgLst>
  <pc:docChgLst>
    <pc:chgData name="Melissa A. Bloomrose" userId="S::bloomrma@pwcs.edu::add148dc-76be-435e-b4ce-11a78c09848f" providerId="AD" clId="Web-{AEF542F9-0E7C-4D32-C88D-0CBDF639A172}"/>
    <pc:docChg chg="addSld modSld sldOrd">
      <pc:chgData name="Melissa A. Bloomrose" userId="S::bloomrma@pwcs.edu::add148dc-76be-435e-b4ce-11a78c09848f" providerId="AD" clId="Web-{AEF542F9-0E7C-4D32-C88D-0CBDF639A172}" dt="2022-01-20T16:29:08.927" v="145" actId="20577"/>
      <pc:docMkLst>
        <pc:docMk/>
      </pc:docMkLst>
      <pc:sldChg chg="modSp">
        <pc:chgData name="Melissa A. Bloomrose" userId="S::bloomrma@pwcs.edu::add148dc-76be-435e-b4ce-11a78c09848f" providerId="AD" clId="Web-{AEF542F9-0E7C-4D32-C88D-0CBDF639A172}" dt="2022-01-20T16:24:27.661" v="4" actId="20577"/>
        <pc:sldMkLst>
          <pc:docMk/>
          <pc:sldMk cId="2988803874" sldId="256"/>
        </pc:sldMkLst>
        <pc:spChg chg="mod">
          <ac:chgData name="Melissa A. Bloomrose" userId="S::bloomrma@pwcs.edu::add148dc-76be-435e-b4ce-11a78c09848f" providerId="AD" clId="Web-{AEF542F9-0E7C-4D32-C88D-0CBDF639A172}" dt="2022-01-20T16:24:27.661" v="4" actId="20577"/>
          <ac:spMkLst>
            <pc:docMk/>
            <pc:sldMk cId="2988803874" sldId="256"/>
            <ac:spMk id="3" creationId="{8449F5D7-EEBF-4DC7-864F-71A01CB1263E}"/>
          </ac:spMkLst>
        </pc:spChg>
      </pc:sldChg>
      <pc:sldChg chg="modSp new ord">
        <pc:chgData name="Melissa A. Bloomrose" userId="S::bloomrma@pwcs.edu::add148dc-76be-435e-b4ce-11a78c09848f" providerId="AD" clId="Web-{AEF542F9-0E7C-4D32-C88D-0CBDF639A172}" dt="2022-01-20T16:29:08.927" v="145" actId="20577"/>
        <pc:sldMkLst>
          <pc:docMk/>
          <pc:sldMk cId="1224596426" sldId="270"/>
        </pc:sldMkLst>
        <pc:spChg chg="mod">
          <ac:chgData name="Melissa A. Bloomrose" userId="S::bloomrma@pwcs.edu::add148dc-76be-435e-b4ce-11a78c09848f" providerId="AD" clId="Web-{AEF542F9-0E7C-4D32-C88D-0CBDF639A172}" dt="2022-01-20T16:25:36.212" v="18" actId="20577"/>
          <ac:spMkLst>
            <pc:docMk/>
            <pc:sldMk cId="1224596426" sldId="270"/>
            <ac:spMk id="2" creationId="{E6E64FF5-9605-4257-B1C7-A799E98D8BD5}"/>
          </ac:spMkLst>
        </pc:spChg>
        <pc:spChg chg="mod">
          <ac:chgData name="Melissa A. Bloomrose" userId="S::bloomrma@pwcs.edu::add148dc-76be-435e-b4ce-11a78c09848f" providerId="AD" clId="Web-{AEF542F9-0E7C-4D32-C88D-0CBDF639A172}" dt="2022-01-20T16:29:08.927" v="145" actId="20577"/>
          <ac:spMkLst>
            <pc:docMk/>
            <pc:sldMk cId="1224596426" sldId="270"/>
            <ac:spMk id="3" creationId="{AF0829A0-2609-4216-9ED5-1AC5B2F0B60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58FAD-E080-4637-A40D-771EB8748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EB3C8-8D9D-431D-8E02-2148F1275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B8626-2E3F-4214-B359-00F9ED6F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40C65-953D-4EE3-A69C-90333CFBB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61B6D-3D95-411D-A8FB-79639DB4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3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24E38-8E15-4379-A48E-9BF4EF87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E8577-2582-44E6-912D-A85ACC3BF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4FACE-82B3-477B-9A9C-BC76D9B47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92C39-4B6E-4076-AA0C-AF1B3FE10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AEF89-72A5-4C71-9902-90A38F9BB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8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F5BCC-96CA-4EFB-A5D7-7C607D5B1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4AB0F-A346-45FF-A821-9A3993749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93D0-7E34-464F-A303-861AA99E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BF39D-761B-4652-A632-95A9D2D8A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82F34-0E86-406F-9010-36529AD2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5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F80C-084B-40CB-A394-7943A5365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1C88C-8139-4319-88ED-3759EF6BA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0DBFF-A734-4245-94A8-9483E3EE4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D6137-B3C4-4C52-B023-175C891D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E1B70-7F3D-40FC-8397-9848C8F9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0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5A69-0B20-439F-849C-39E2B474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0A022-DC1D-48A1-89C5-F1CDC45B5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3458F-545D-4BEB-A94D-B934266B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09A64-42F2-4A70-9923-52A1141A1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7C109-B597-4639-B0C3-1689DE493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9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C743D-E0A4-4E47-88D4-71C0ACB7E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B1BB-D086-4299-9267-67E5D1ACA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B24B03-CB6B-466F-BFC6-B361FA061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10EFB1-BBC4-4FF8-BE9E-B1E640E3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1374CA-4237-41DB-8823-1DF74240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500D5-AA06-4394-9553-0CB25CD6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9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27036-241B-4D6B-8A35-5422BFB1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81B76-3BE9-47B0-9DA3-66FD3B6BA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12207-5507-433D-81CF-CBE10C954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11062-A0D1-43C9-99C6-1DD7157BB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EFD67F-8DED-4719-8D61-54FA5CB6B1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C3A149-DBE7-4D8C-8BE0-A3B188A0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264E1A-19D1-4051-AC16-A6473514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90CC49-19C7-4532-B035-FF68A1BE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0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6D13-C129-4537-9B5B-212934F58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61F20-0F01-49F6-99B9-D34DFC3E1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8B686-95FF-4850-8B75-ACA8FADE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C79F5-3DA6-4145-808C-81923FB9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6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5058D-8A43-45E2-8A49-5E0B7DA8C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ED1B2-8668-4DC7-82D1-7A5293CC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6C0FB-4845-4DE0-9FD1-8E7BEAAA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7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FF4A-8DF5-4348-B4A3-E8EE7C22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B771A-0DC7-4C12-BA0F-2B0740AF4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76E7-8644-43F5-A3AA-B03ACA976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A6409-F5BA-4AC1-8733-79698B5F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66D3F-293A-4675-AA9B-22790FFCC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4B705-E0B9-4305-B365-351EE653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CB37E-0343-4094-9248-51F6AC80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39DD0-2A3A-4393-99F5-4A62965D3E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1055A-8779-439F-BBE1-2A7874AD1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BE666-FAF4-4D40-B22A-D2E244A64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581CA-63D5-4F96-A14B-6161050C8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4538C-2BF9-41B6-B245-EEFDC674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5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3A700F-FB7D-4EB2-A68C-117419CA3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746D8-8A6A-448B-A773-CAE15A244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FE3F1-CB4E-47E4-9ED8-D8185566F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52442-0071-44EB-8DD4-E9B6D51F62C6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52972-D1A0-4CAE-8879-EA2DBA305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F5D67-D64F-4615-8FA8-8668BB202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C8400-2F56-4365-80EA-ABE7104E6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5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wcs.edu/academics___programs/advanced_academics___specialty_programs/specialty_programs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antietames.pwcs.edu/our_school/anes__ib_pyp_program_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jfif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qlBvdFUd_8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83FF-389E-4476-A41F-22F7DD81E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9816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The International Baccalaureate Primary Years </a:t>
            </a:r>
            <a:r>
              <a:rPr lang="en-US" sz="4800" dirty="0" err="1">
                <a:latin typeface="Century Gothic" panose="020B0502020202020204" pitchFamily="34" charset="0"/>
              </a:rPr>
              <a:t>Programme</a:t>
            </a:r>
            <a:r>
              <a:rPr lang="en-US" sz="4800" dirty="0">
                <a:latin typeface="Century Gothic" panose="020B0502020202020204" pitchFamily="34" charset="0"/>
              </a:rPr>
              <a:t> at Antietam Elementary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9F5D7-EEBF-4DC7-864F-71A01CB12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6346" y="4702869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Family Information Session</a:t>
            </a:r>
          </a:p>
          <a:p>
            <a:r>
              <a:rPr lang="en-US" dirty="0">
                <a:latin typeface="Century Gothic"/>
              </a:rPr>
              <a:t>January 20, 2022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Via Zoom Breakout Room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D53E80-0A97-405F-AB55-7EBF01BFE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0" y="3216893"/>
            <a:ext cx="2323809" cy="2501587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B7000C0-D8BF-436A-A017-1650EA740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24" y="3518846"/>
            <a:ext cx="2431906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0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F070701-69C5-4544-9FFC-1F42E8A84A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53392"/>
            <a:ext cx="6210300" cy="3789634"/>
          </a:xfrm>
          <a:ln w="12700">
            <a:solidFill>
              <a:schemeClr val="tx1"/>
            </a:solidFill>
          </a:ln>
        </p:spPr>
      </p:pic>
      <p:pic>
        <p:nvPicPr>
          <p:cNvPr id="10" name="Content Placeholder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6B692AC-52BC-406A-8697-495CB88C1F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70" y="4200525"/>
            <a:ext cx="8083830" cy="2286019"/>
          </a:xfrm>
          <a:ln w="12700">
            <a:solidFill>
              <a:schemeClr val="tx1"/>
            </a:solidFill>
          </a:ln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DB02CF2A-5F54-465B-BBF9-831945E0A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79" y="153392"/>
            <a:ext cx="5023971" cy="37896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4052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95BC9-752C-4171-B832-4AE8352CD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>
                <a:latin typeface="Century Gothic" panose="020B0502020202020204" pitchFamily="34" charset="0"/>
              </a:rPr>
              <a:t>Transfer Application</a:t>
            </a:r>
          </a:p>
        </p:txBody>
      </p:sp>
      <p:sp>
        <p:nvSpPr>
          <p:cNvPr id="28" name="Freeform: Shape 1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15" descr="Calendar on table">
            <a:extLst>
              <a:ext uri="{FF2B5EF4-FFF2-40B4-BE49-F238E27FC236}">
                <a16:creationId xmlns:a16="http://schemas.microsoft.com/office/drawing/2014/main" id="{FD15CCB1-33DA-461C-A655-D958C01FC2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" r="34968" b="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25B6721-10A7-4038-83B1-3168EC1C5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>
                <a:latin typeface="Century Gothic" panose="020B0502020202020204" pitchFamily="34" charset="0"/>
              </a:rPr>
              <a:t>During this current 2021-2022 school year, we have 35 transfer students for the IB program!</a:t>
            </a:r>
          </a:p>
          <a:p>
            <a:r>
              <a:rPr lang="en-US" sz="1800">
                <a:latin typeface="Century Gothic" panose="020B0502020202020204" pitchFamily="34" charset="0"/>
              </a:rPr>
              <a:t>We would love to add more transfer students to our Antietam school community!</a:t>
            </a:r>
          </a:p>
          <a:p>
            <a:r>
              <a:rPr lang="en-US" sz="1800">
                <a:latin typeface="Century Gothic" panose="020B0502020202020204" pitchFamily="34" charset="0"/>
              </a:rPr>
              <a:t>Transfer Application:</a:t>
            </a:r>
          </a:p>
          <a:p>
            <a:pPr lvl="1"/>
            <a:r>
              <a:rPr lang="en-US" sz="1800">
                <a:latin typeface="Century Gothic" panose="020B0502020202020204" pitchFamily="34" charset="0"/>
                <a:hlinkClick r:id="rId3"/>
              </a:rPr>
              <a:t>https://www.pwcs.edu/academics___programs/advanced_academics___specialty_programs/specialty_programs</a:t>
            </a:r>
            <a:endParaRPr lang="en-US" sz="1800">
              <a:latin typeface="Century Gothic" panose="020B0502020202020204" pitchFamily="34" charset="0"/>
            </a:endParaRPr>
          </a:p>
          <a:p>
            <a:pPr lvl="1"/>
            <a:r>
              <a:rPr lang="en-US" sz="1800">
                <a:latin typeface="Century Gothic" panose="020B0502020202020204" pitchFamily="34" charset="0"/>
              </a:rPr>
              <a:t>Due February 1, 2022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62550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9AF6F1-DF99-4176-B01E-775DD135C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72" y="754353"/>
            <a:ext cx="10812418" cy="1325563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  <a:latin typeface="Century Gothic" panose="020B0502020202020204" pitchFamily="34" charset="0"/>
              </a:rPr>
              <a:t>More Information Can Be Found on Our Website: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17148-823A-4A13-8AB5-5A405AA91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04" y="2494450"/>
            <a:ext cx="4417638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https://antietames.pwcs.edu/our_school/anes__ib_pyp_program_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entury Gothic" panose="020B0502020202020204" pitchFamily="34" charset="0"/>
              </a:rPr>
              <a:t>For questions, please email: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entury Gothic" panose="020B0502020202020204" pitchFamily="34" charset="0"/>
              </a:rPr>
              <a:t>Melissa Bloomrose, ANES PYP Coordinator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entury Gothic" panose="020B0502020202020204" pitchFamily="34" charset="0"/>
              </a:rPr>
              <a:t>bloomrma@pwcs.edu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C1745A7-D7B9-4289-B1E4-53E6C79D2E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 b="3"/>
          <a:stretch/>
        </p:blipFill>
        <p:spPr>
          <a:xfrm>
            <a:off x="5983482" y="2494237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6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BEE00-DFAE-4B36-8608-145AF12ED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latin typeface="Century Gothic" panose="020B0502020202020204" pitchFamily="34" charset="0"/>
              </a:rPr>
              <a:t>Antietam’s Feeder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45D7F-76C0-4406-BBD3-A1928415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488" y="243414"/>
            <a:ext cx="7519505" cy="64059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Your child(ren) would transfer to Antietam for the IB program if they attend one of the following elementary schools: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entury Gothic" panose="020B0502020202020204" pitchFamily="34" charset="0"/>
              </a:rPr>
              <a:t>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entury Gothic" panose="020B0502020202020204" pitchFamily="34" charset="0"/>
              </a:rPr>
              <a:t>	</a:t>
            </a:r>
            <a:r>
              <a:rPr lang="en-US" sz="1800" dirty="0">
                <a:latin typeface="Century Gothic" panose="020B0502020202020204" pitchFamily="34" charset="0"/>
              </a:rPr>
              <a:t>Belmont			Potomac View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	Covington-Harper	River Oaks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	Featherstone		Rockledge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	Fitzgerald		Springwoods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	Kilby			Swans Creek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	Lake Ridge		Triangle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	Leesylvania		Vaughn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	Marumsco Hills		Westridge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	Occoquan		Williams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entury Gothic" panose="020B0502020202020204" pitchFamily="34" charset="0"/>
              </a:rPr>
              <a:t>	Old Bridge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000" dirty="0">
                <a:latin typeface="Century Gothic" panose="020B0502020202020204" pitchFamily="34" charset="0"/>
              </a:rPr>
              <a:t>Students who attend Antietam as their base (neighborhood) school are automatically part of the IB program.</a:t>
            </a:r>
          </a:p>
          <a:p>
            <a:pPr marL="0" indent="0">
              <a:buNone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00" i="1" dirty="0">
                <a:latin typeface="Century Gothic" panose="020B0502020202020204" pitchFamily="34" charset="0"/>
              </a:rPr>
              <a:t>If your child(ren) attend a school not listed above, they would transfer to one of the other PYP schools: Ellis, Mullen, Rosa Parks, or Buckland Mills. You need to leave this breakout session and return to the general meeting.</a:t>
            </a:r>
          </a:p>
        </p:txBody>
      </p:sp>
    </p:spTree>
    <p:extLst>
      <p:ext uri="{BB962C8B-B14F-4D97-AF65-F5344CB8AC3E}">
        <p14:creationId xmlns:p14="http://schemas.microsoft.com/office/powerpoint/2010/main" val="2912281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F647E5-F793-4B16-8DEA-4D4EBF79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12480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Antietam as a PWCS School</a:t>
            </a:r>
          </a:p>
        </p:txBody>
      </p:sp>
      <p:sp>
        <p:nvSpPr>
          <p:cNvPr id="2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building, outdoor, brick&#10;&#10;Description automatically generated">
            <a:extLst>
              <a:ext uri="{FF2B5EF4-FFF2-40B4-BE49-F238E27FC236}">
                <a16:creationId xmlns:a16="http://schemas.microsoft.com/office/drawing/2014/main" id="{8EB96507-A398-43E0-8ADA-339A375604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r="18211" b="1"/>
          <a:stretch/>
        </p:blipFill>
        <p:spPr>
          <a:xfrm>
            <a:off x="-1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5CD25F-7BE0-4F01-8F2E-0EDD6CFC3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3739" y="2655824"/>
            <a:ext cx="4977578" cy="38903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Antietam Elementary opened in 1990. It has gone through some renovations and expansions in the past few years.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As of September 2020, we had 777 students and 87 staff members. </a:t>
            </a:r>
          </a:p>
          <a:p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In the past 20 years, we have been a School of Excellence for 16 of those years, including 2018-2019 and 2019-2020.</a:t>
            </a:r>
          </a:p>
          <a:p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73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CCD8A3D-C1B2-4753-A96F-D047ED22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406" y="1140307"/>
            <a:ext cx="4977578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Antietam as an </a:t>
            </a:r>
            <a:b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4800" dirty="0">
                <a:solidFill>
                  <a:srgbClr val="000000"/>
                </a:solidFill>
                <a:latin typeface="Century Gothic" panose="020B0502020202020204" pitchFamily="34" charset="0"/>
              </a:rPr>
              <a:t>IB School</a:t>
            </a:r>
          </a:p>
        </p:txBody>
      </p:sp>
      <p:sp>
        <p:nvSpPr>
          <p:cNvPr id="1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 descr="A picture containing text, sky, outdoor, grass&#10;&#10;Description automatically generated">
            <a:extLst>
              <a:ext uri="{FF2B5EF4-FFF2-40B4-BE49-F238E27FC236}">
                <a16:creationId xmlns:a16="http://schemas.microsoft.com/office/drawing/2014/main" id="{DB501EFC-4BFB-455C-9C28-77D594DAF1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r="24680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926C39-2F7A-4042-80CC-9C374D5A8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14876" y="2331680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</a:rPr>
              <a:t>Antietam Elementary became an IB candidate school in 2013. We were authorized as an IB School in April 2017. We have been undergoing an evaluation this past year, concluding with a remote visit November 15-17!</a:t>
            </a:r>
          </a:p>
        </p:txBody>
      </p:sp>
    </p:spTree>
    <p:extLst>
      <p:ext uri="{BB962C8B-B14F-4D97-AF65-F5344CB8AC3E}">
        <p14:creationId xmlns:p14="http://schemas.microsoft.com/office/powerpoint/2010/main" val="957466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DACD58-D5D7-4C45-9169-E94D195A0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Who’s Who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4BF5DC97-3BCC-413D-8E0E-5A7BA96E7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1198"/>
            <a:ext cx="7827645" cy="4523812"/>
          </a:xfrm>
          <a:prstGeom prst="rect">
            <a:avLst/>
          </a:prstGeom>
        </p:spPr>
      </p:pic>
      <p:pic>
        <p:nvPicPr>
          <p:cNvPr id="12" name="Picture 1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3C8EDC5-66A9-42FB-B527-22D1CB88F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8" t="8814" r="26640" b="19351"/>
          <a:stretch/>
        </p:blipFill>
        <p:spPr>
          <a:xfrm>
            <a:off x="6258103" y="365125"/>
            <a:ext cx="2085975" cy="1990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E0BCD7-B094-4E26-87DE-F595428A49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" t="4258" r="7052" b="19091"/>
          <a:stretch/>
        </p:blipFill>
        <p:spPr>
          <a:xfrm>
            <a:off x="2514601" y="1597531"/>
            <a:ext cx="1038224" cy="16674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BC10FD1-B543-4F17-916C-E7358989F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40" y="3114674"/>
            <a:ext cx="1110496" cy="14806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F26D1E-C67D-4A4D-A5EB-736952A5F4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/>
          <a:stretch/>
        </p:blipFill>
        <p:spPr>
          <a:xfrm>
            <a:off x="5185325" y="5803325"/>
            <a:ext cx="1110497" cy="10617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32933EA-6356-4A26-AE78-9FE2D250824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r="19435"/>
          <a:stretch/>
        </p:blipFill>
        <p:spPr>
          <a:xfrm>
            <a:off x="7338775" y="5797953"/>
            <a:ext cx="1243118" cy="10581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70E485-8126-461A-94B4-223709CC45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175" y="5797953"/>
            <a:ext cx="1058178" cy="105817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960F3C-A417-4888-8096-E654A2C479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391" y="5807893"/>
            <a:ext cx="736911" cy="1065470"/>
          </a:xfrm>
          <a:prstGeom prst="rect">
            <a:avLst/>
          </a:prstGeom>
        </p:spPr>
      </p:pic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E1E60607-7BE4-4D87-9D4D-80E78FCD7F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5807893"/>
            <a:ext cx="852376" cy="1065470"/>
          </a:xfrm>
          <a:prstGeom prst="rect">
            <a:avLst/>
          </a:prstGeom>
        </p:spPr>
      </p:pic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DA5ECFD-C37F-4E11-B787-F6327EFCB99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3" b="8050"/>
          <a:stretch/>
        </p:blipFill>
        <p:spPr>
          <a:xfrm>
            <a:off x="6275545" y="5786695"/>
            <a:ext cx="1058178" cy="1078353"/>
          </a:xfrm>
          <a:prstGeom prst="rect">
            <a:avLst/>
          </a:prstGeom>
        </p:spPr>
      </p:pic>
      <p:pic>
        <p:nvPicPr>
          <p:cNvPr id="7" name="Picture 6" descr="A person standing next to a person in a garment&#10;&#10;Description automatically generated">
            <a:extLst>
              <a:ext uri="{FF2B5EF4-FFF2-40B4-BE49-F238E27FC236}">
                <a16:creationId xmlns:a16="http://schemas.microsoft.com/office/drawing/2014/main" id="{97F55062-8231-4BE4-A9C8-577F8235FFC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356" y="5803325"/>
            <a:ext cx="1364972" cy="1063615"/>
          </a:xfrm>
          <a:prstGeom prst="rect">
            <a:avLst/>
          </a:prstGeom>
        </p:spPr>
      </p:pic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50AC1E4-AAA6-4016-ACF5-FFF0EA0967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9" t="-8374" r="1349" b="22372"/>
          <a:stretch/>
        </p:blipFill>
        <p:spPr>
          <a:xfrm>
            <a:off x="10298345" y="5695253"/>
            <a:ext cx="1079865" cy="1160878"/>
          </a:xfrm>
          <a:prstGeom prst="rect">
            <a:avLst/>
          </a:prstGeom>
        </p:spPr>
      </p:pic>
      <p:pic>
        <p:nvPicPr>
          <p:cNvPr id="13" name="Picture 1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30E39A99-8379-4695-B837-FD908DC92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33" y="5801524"/>
            <a:ext cx="1396922" cy="1078353"/>
          </a:xfrm>
          <a:prstGeom prst="rect">
            <a:avLst/>
          </a:prstGeom>
        </p:spPr>
      </p:pic>
      <p:pic>
        <p:nvPicPr>
          <p:cNvPr id="17" name="Picture 16" descr="A person with long hair&#10;&#10;Description automatically generated with low confidence">
            <a:extLst>
              <a:ext uri="{FF2B5EF4-FFF2-40B4-BE49-F238E27FC236}">
                <a16:creationId xmlns:a16="http://schemas.microsoft.com/office/drawing/2014/main" id="{379AA54A-83E2-4013-839D-27400891B9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276" y="5816810"/>
            <a:ext cx="1059757" cy="10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4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3C5974B6-3353-4781-B620-BC5168DAE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0A2C0FD4-452B-439A-A978-C37BC16F5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DB69E-65FC-4F56-A260-206B997EE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Does IB PYP Look Like at Antietam?</a:t>
            </a:r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16929AE4-43B6-494E-B7D6-F778AB2F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6">
            <a:extLst>
              <a:ext uri="{FF2B5EF4-FFF2-40B4-BE49-F238E27FC236}">
                <a16:creationId xmlns:a16="http://schemas.microsoft.com/office/drawing/2014/main" id="{8CEE0D70-D5EB-4589-819D-77F64EC4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7">
            <a:extLst>
              <a:ext uri="{FF2B5EF4-FFF2-40B4-BE49-F238E27FC236}">
                <a16:creationId xmlns:a16="http://schemas.microsoft.com/office/drawing/2014/main" id="{2A701B99-D75A-4647-9635-9858D3BA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84DEADC-5415-4FC6-93F0-89769392A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859" y="1120020"/>
            <a:ext cx="5632862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nline Media 2" title="IBPYP at Antietam">
            <a:hlinkClick r:id="" action="ppaction://media"/>
            <a:extLst>
              <a:ext uri="{FF2B5EF4-FFF2-40B4-BE49-F238E27FC236}">
                <a16:creationId xmlns:a16="http://schemas.microsoft.com/office/drawing/2014/main" id="{93AFC1E7-0113-4802-9565-DE41B04A46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608" y="822872"/>
            <a:ext cx="6548152" cy="36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64FF5-9605-4257-B1C7-A799E98D8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  <a:latin typeface="Century Gothic" panose="020B0502020202020204" pitchFamily="34" charset="0"/>
                <a:cs typeface="Calibri Light"/>
              </a:rPr>
              <a:t>World Language: Spanish</a:t>
            </a:r>
            <a:endParaRPr lang="en-US" sz="4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829A0-2609-4216-9ED5-1AC5B2F0B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803" y="2210838"/>
            <a:ext cx="5349793" cy="438630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An important component of International Baccalaureate is students learning a second language. In the Primary Years </a:t>
            </a:r>
            <a:r>
              <a:rPr lang="en-US" sz="1900" dirty="0" err="1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Programme</a:t>
            </a:r>
            <a:r>
              <a:rPr lang="en-US" sz="190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, it is </a:t>
            </a:r>
            <a:r>
              <a:rPr lang="en-US" sz="1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an introduction to the language, more about exposure and basic vocabulary. </a:t>
            </a:r>
          </a:p>
          <a:p>
            <a:r>
              <a:rPr lang="en-US" sz="1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Currently at Antietam, students have Spanish class every 5 days, for 45 minutes, as part of the Encore (specials) rotation. Students do not receive a grade for Spanish.</a:t>
            </a:r>
          </a:p>
          <a:p>
            <a:r>
              <a:rPr lang="en-US" sz="1900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You can see Spanish throughout our building, such as labels for classroom items and street signs in our hallways.</a:t>
            </a:r>
          </a:p>
        </p:txBody>
      </p:sp>
      <p:pic>
        <p:nvPicPr>
          <p:cNvPr id="5" name="Picture 4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49707974-A3B6-46D9-957D-1D670800C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93" y="416439"/>
            <a:ext cx="3588640" cy="26914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4CAC27-65B5-410E-819D-DF1F3F600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23" y="4144618"/>
            <a:ext cx="3676156" cy="20678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9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5B99D-4D96-4144-A5CA-7E37513B1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623" y="631676"/>
            <a:ext cx="4319042" cy="5588000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Antietam Elementary is fortunate to have a subscription to Seesaw, paid for by our PTA.</a:t>
            </a:r>
          </a:p>
          <a:p>
            <a:pPr algn="l"/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In Seesaw, teachers can post assignments, students can submit those assignments, and parents have immediate access. Teachers and parents can provide feedback.</a:t>
            </a:r>
          </a:p>
          <a:p>
            <a:pPr algn="l"/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Each student has a portfolio in Seesaw, in which </a:t>
            </a:r>
            <a:r>
              <a:rPr lang="en-US" sz="2000">
                <a:solidFill>
                  <a:srgbClr val="FFFFFF"/>
                </a:solidFill>
                <a:latin typeface="Century Gothic" panose="020B0502020202020204" pitchFamily="34" charset="0"/>
              </a:rPr>
              <a:t>they choose </a:t>
            </a:r>
            <a:r>
              <a:rPr lang="en-US" sz="2000" dirty="0">
                <a:solidFill>
                  <a:srgbClr val="FFFFFF"/>
                </a:solidFill>
                <a:latin typeface="Century Gothic" panose="020B0502020202020204" pitchFamily="34" charset="0"/>
              </a:rPr>
              <a:t>2-3 assignments per IB unit to highlight. They reflect on their learning. This portfolio continues with them through their school career at Antietam.</a:t>
            </a:r>
          </a:p>
          <a:p>
            <a:pPr algn="l"/>
            <a:endParaRPr lang="en-US" sz="2000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pPr algn="l"/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15E0E4B-1575-4D80-AC11-26DD2B7DD0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5" r="-1" b="-1"/>
          <a:stretch/>
        </p:blipFill>
        <p:spPr>
          <a:xfrm>
            <a:off x="5320996" y="2265681"/>
            <a:ext cx="6274296" cy="27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7E20BF9D-49C3-4848-91A7-7EB2081411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198143"/>
            <a:ext cx="7127088" cy="3083537"/>
          </a:xfrm>
          <a:ln w="9525">
            <a:solidFill>
              <a:schemeClr val="tx1"/>
            </a:solidFill>
          </a:ln>
        </p:spPr>
      </p:pic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7F568E97-557E-4202-981F-35896F0EF9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8" y="3442854"/>
            <a:ext cx="6507480" cy="3217003"/>
          </a:xfrm>
          <a:ln w="12700">
            <a:solidFill>
              <a:schemeClr val="tx1"/>
            </a:solidFill>
          </a:ln>
        </p:spPr>
      </p:pic>
      <p:pic>
        <p:nvPicPr>
          <p:cNvPr id="13" name="Picture 1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AA79545-0FF5-419A-BD1E-421CB562C1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8"/>
          <a:stretch/>
        </p:blipFill>
        <p:spPr>
          <a:xfrm>
            <a:off x="7524750" y="2003706"/>
            <a:ext cx="4337050" cy="287829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597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3301</TotalTime>
  <Words>576</Words>
  <Application>Microsoft Office PowerPoint</Application>
  <PresentationFormat>Widescreen</PresentationFormat>
  <Paragraphs>56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The International Baccalaureate Primary Years Programme at Antietam Elementary School</vt:lpstr>
      <vt:lpstr>Antietam’s Feeder Schools</vt:lpstr>
      <vt:lpstr>Antietam as a PWCS School</vt:lpstr>
      <vt:lpstr>Antietam as an  IB School</vt:lpstr>
      <vt:lpstr>Who’s Who</vt:lpstr>
      <vt:lpstr>What Does IB PYP Look Like at Antietam?</vt:lpstr>
      <vt:lpstr>World Language: Spanish</vt:lpstr>
      <vt:lpstr>PowerPoint Presentation</vt:lpstr>
      <vt:lpstr>PowerPoint Presentation</vt:lpstr>
      <vt:lpstr>PowerPoint Presentation</vt:lpstr>
      <vt:lpstr>Transfer Application</vt:lpstr>
      <vt:lpstr>More Information Can Be Found on Our Website: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Baccalaureate Primary Years Programme at Antietam Elementary School</dc:title>
  <dc:creator>Melissa A. Bloomrose</dc:creator>
  <cp:lastModifiedBy>Melissa A. Bloomrose</cp:lastModifiedBy>
  <cp:revision>32</cp:revision>
  <dcterms:created xsi:type="dcterms:W3CDTF">2021-01-19T15:49:04Z</dcterms:created>
  <dcterms:modified xsi:type="dcterms:W3CDTF">2022-01-20T16:42:59Z</dcterms:modified>
</cp:coreProperties>
</file>